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300" r:id="rId2"/>
    <p:sldId id="299" r:id="rId3"/>
    <p:sldId id="296" r:id="rId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180CB0-85E8-EAA0-1304-8C2ADD6AE2E0}" name="平塚秀樹" initials="平塚秀樹" userId="S::hiratsuka@sunbeamcojp.onmicrosoft.com::c04fa122-81ae-4be4-948c-c1030ab9ae1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33C8"/>
    <a:srgbClr val="FF0000"/>
    <a:srgbClr val="FFFF99"/>
    <a:srgbClr val="99FF99"/>
    <a:srgbClr val="66FF99"/>
    <a:srgbClr val="FFCCFF"/>
    <a:srgbClr val="9BDFF7"/>
    <a:srgbClr val="8BD9F5"/>
    <a:srgbClr val="68CEF2"/>
    <a:srgbClr val="408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66B2FA-D982-4FF3-81D2-56447B08EF22}" v="783" dt="2023-06-09T12:50:59.923"/>
    <p1510:client id="{AAB51E67-4E7C-487A-9EB9-CC311B3484FA}" v="111" dt="2023-06-09T12:50:59.923"/>
    <p1510:client id="{CCD9AF67-60D8-4FD0-9477-6EF0DE7D0CFC}" v="17" dt="2023-08-24T01:03:45.78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30" autoAdjust="0"/>
    <p:restoredTop sz="94660"/>
  </p:normalViewPr>
  <p:slideViewPr>
    <p:cSldViewPr snapToGrid="0">
      <p:cViewPr>
        <p:scale>
          <a:sx n="125" d="100"/>
          <a:sy n="125" d="100"/>
        </p:scale>
        <p:origin x="2352" y="6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01218B9-EA3E-4222-947E-51A9A78A0046}" type="datetimeFigureOut">
              <a:rPr kumimoji="1" lang="ja-JP" altLang="en-US" smtClean="0"/>
              <a:t>2023/9/7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C0BEDF7A-FE26-4317-B209-8615B6669A02}" type="slidenum">
              <a:rPr kumimoji="1" lang="ja-JP" altLang="en-US" smtClean="0"/>
              <a:t>‹#›</a:t>
            </a:fld>
            <a:endParaRPr kumimoji="1" lang="ja-JP" altLang="en-US"/>
          </a:p>
        </p:txBody>
      </p:sp>
    </p:spTree>
    <p:extLst>
      <p:ext uri="{BB962C8B-B14F-4D97-AF65-F5344CB8AC3E}">
        <p14:creationId xmlns:p14="http://schemas.microsoft.com/office/powerpoint/2010/main" val="11612529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0BEDF7A-FE26-4317-B209-8615B6669A02}" type="slidenum">
              <a:rPr kumimoji="1" lang="ja-JP" altLang="en-US" smtClean="0"/>
              <a:t>1</a:t>
            </a:fld>
            <a:endParaRPr kumimoji="1" lang="ja-JP" altLang="en-US"/>
          </a:p>
        </p:txBody>
      </p:sp>
    </p:spTree>
    <p:extLst>
      <p:ext uri="{BB962C8B-B14F-4D97-AF65-F5344CB8AC3E}">
        <p14:creationId xmlns:p14="http://schemas.microsoft.com/office/powerpoint/2010/main" val="2244747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0BEDF7A-FE26-4317-B209-8615B6669A02}" type="slidenum">
              <a:rPr kumimoji="1" lang="ja-JP" altLang="en-US" smtClean="0"/>
              <a:t>3</a:t>
            </a:fld>
            <a:endParaRPr kumimoji="1" lang="ja-JP" altLang="en-US"/>
          </a:p>
        </p:txBody>
      </p:sp>
    </p:spTree>
    <p:extLst>
      <p:ext uri="{BB962C8B-B14F-4D97-AF65-F5344CB8AC3E}">
        <p14:creationId xmlns:p14="http://schemas.microsoft.com/office/powerpoint/2010/main" val="14382359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5"/>
            <a:ext cx="9144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692275" y="3284538"/>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051550"/>
            <a:ext cx="21240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0" y="6524625"/>
            <a:ext cx="36369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8" name="テキスト ボックス 18"/>
          <p:cNvSpPr txBox="1">
            <a:spLocks noChangeArrowheads="1"/>
          </p:cNvSpPr>
          <p:nvPr userDrawn="1"/>
        </p:nvSpPr>
        <p:spPr bwMode="auto">
          <a:xfrm>
            <a:off x="7993063" y="57150"/>
            <a:ext cx="1116012" cy="276999"/>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200" b="1"/>
              <a:t>【</a:t>
            </a:r>
            <a:r>
              <a:rPr lang="ja-JP" altLang="en-US" sz="1200" b="1"/>
              <a:t>機密性２</a:t>
            </a:r>
            <a:r>
              <a:rPr lang="en-US" altLang="ja-JP" sz="1200" b="1"/>
              <a:t>】</a:t>
            </a:r>
          </a:p>
        </p:txBody>
      </p:sp>
      <p:sp>
        <p:nvSpPr>
          <p:cNvPr id="3074"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マスター サブタイトルの書式設定</a:t>
            </a:r>
          </a:p>
        </p:txBody>
      </p:sp>
      <p:sp>
        <p:nvSpPr>
          <p:cNvPr id="9" name="Rectangle 4"/>
          <p:cNvSpPr>
            <a:spLocks noGrp="1" noChangeArrowheads="1"/>
          </p:cNvSpPr>
          <p:nvPr>
            <p:ph type="dt" sz="half" idx="10"/>
          </p:nvPr>
        </p:nvSpPr>
        <p:spPr/>
        <p:txBody>
          <a:bodyPr/>
          <a:lstStyle>
            <a:lvl1pPr>
              <a:defRPr/>
            </a:lvl1pPr>
          </a:lstStyle>
          <a:p>
            <a:pPr>
              <a:defRPr/>
            </a:pPr>
            <a:endParaRPr lang="en-US" altLang="ja-JP"/>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35C1E978-A3B9-4673-8199-379729392307}" type="slidenum">
              <a:rPr lang="en-US" altLang="ja-JP"/>
              <a:pPr>
                <a:defRPr/>
              </a:pPr>
              <a:t>‹#›</a:t>
            </a:fld>
            <a:endParaRPr lang="en-US" altLang="ja-JP"/>
          </a:p>
        </p:txBody>
      </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a:p>
        </p:txBody>
      </p:sp>
      <p:grpSp>
        <p:nvGrpSpPr>
          <p:cNvPr id="2" name="Group 18"/>
          <p:cNvGrpSpPr>
            <a:grpSpLocks/>
          </p:cNvGrpSpPr>
          <p:nvPr userDrawn="1"/>
        </p:nvGrpSpPr>
        <p:grpSpPr bwMode="auto">
          <a:xfrm>
            <a:off x="0" y="0"/>
            <a:ext cx="9144000" cy="546100"/>
            <a:chOff x="0" y="0"/>
            <a:chExt cx="5760" cy="344"/>
          </a:xfrm>
        </p:grpSpPr>
        <p:pic>
          <p:nvPicPr>
            <p:cNvPr id="1034" name="Picture 9" descr="mlit_top"/>
            <p:cNvPicPr>
              <a:picLocks noChangeAspect="1" noChangeArrowheads="1"/>
            </p:cNvPicPr>
            <p:nvPr userDrawn="1"/>
          </p:nvPicPr>
          <p:blipFill>
            <a:blip r:embed="rId13">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4">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0" y="0"/>
            <a:ext cx="49323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p:nvPr/>
        </p:nvSpPr>
        <p:spPr>
          <a:xfrm>
            <a:off x="-5284" y="17519"/>
            <a:ext cx="8897763" cy="490538"/>
          </a:xfrm>
          <a:prstGeom prst="rect">
            <a:avLst/>
          </a:prstGeom>
          <a:noFill/>
          <a:ln>
            <a:noFill/>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308">
                <a:solidFill>
                  <a:srgbClr val="4087C8"/>
                </a:solidFill>
                <a:latin typeface="+mj-lt"/>
                <a:ea typeface="+mj-ea"/>
                <a:cs typeface="+mj-cs"/>
              </a:defRPr>
            </a:lvl1pPr>
            <a:lvl2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2pPr>
            <a:lvl3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3pPr>
            <a:lvl4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4pPr>
            <a:lvl5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5pPr>
            <a:lvl6pPr marL="389586"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6pPr>
            <a:lvl7pPr marL="779173"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7pPr>
            <a:lvl8pPr marL="1168759"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8pPr>
            <a:lvl9pPr marL="1558345"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9pPr>
          </a:lstStyle>
          <a:p>
            <a:pPr>
              <a:defRPr/>
            </a:pPr>
            <a:r>
              <a:rPr lang="ja-JP" altLang="en-US" sz="1800" dirty="0"/>
              <a:t>　</a:t>
            </a:r>
            <a:endParaRPr lang="ja-JP" altLang="en-US" sz="1800" kern="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p:cNvSpPr txBox="1"/>
          <p:nvPr/>
        </p:nvSpPr>
        <p:spPr>
          <a:xfrm>
            <a:off x="41375" y="2734915"/>
            <a:ext cx="4815840" cy="3046988"/>
          </a:xfrm>
          <a:prstGeom prst="rect">
            <a:avLst/>
          </a:prstGeom>
          <a:noFill/>
          <a:ln>
            <a:noFill/>
          </a:ln>
        </p:spPr>
        <p:txBody>
          <a:bodyPr wrap="square" lIns="46800" rIns="46800" rtlCol="0">
            <a:spAutoFit/>
          </a:bodyPr>
          <a:lstStyle/>
          <a:p>
            <a:pPr marL="164127" indent="-164127"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＜取組の詳細＞</a:t>
            </a: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41375" y="613781"/>
            <a:ext cx="9040495" cy="1815882"/>
          </a:xfrm>
          <a:prstGeom prst="rect">
            <a:avLst/>
          </a:prstGeom>
          <a:noFill/>
          <a:ln>
            <a:solidFill>
              <a:schemeClr val="tx1"/>
            </a:solidFill>
          </a:ln>
        </p:spPr>
        <p:txBody>
          <a:bodyPr wrap="square" lIns="91440" tIns="45720" rIns="91440" bIns="45720" rtlCol="0" anchor="t">
            <a:spAutoFit/>
          </a:bodyPr>
          <a:lstStyle/>
          <a:p>
            <a:pPr marL="163830" indent="-163830"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＜取組概要＞</a:t>
            </a:r>
            <a:endParaRPr lang="en-US" altLang="ja-JP" sz="1600" dirty="0">
              <a:solidFill>
                <a:srgbClr val="000000"/>
              </a:solidFill>
              <a:latin typeface="メイリオ" panose="020B0604030504040204" pitchFamily="50" charset="-128"/>
              <a:ea typeface="メイリオ" panose="020B0604030504040204" pitchFamily="50" charset="-128"/>
            </a:endParaRPr>
          </a:p>
          <a:p>
            <a:pPr marL="163830" indent="-163830"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3830" indent="-163830"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3830" indent="-163830"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3830" indent="-163830"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3830" indent="-163830"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3830" indent="-163830"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1375" y="6126517"/>
            <a:ext cx="4815840" cy="584775"/>
          </a:xfrm>
          <a:prstGeom prst="rect">
            <a:avLst/>
          </a:prstGeom>
          <a:noFill/>
          <a:ln>
            <a:noFill/>
          </a:ln>
        </p:spPr>
        <p:txBody>
          <a:bodyPr wrap="square" lIns="46800" rIns="46800" rtlCol="0">
            <a:spAutoFit/>
          </a:bodyPr>
          <a:lstStyle/>
          <a:p>
            <a:pPr marL="164127" indent="-164127"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＜事業実施期間＞</a:t>
            </a: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　</a:t>
            </a:r>
            <a:endParaRPr lang="en-US" altLang="ja-JP" sz="1600" dirty="0">
              <a:solidFill>
                <a:srgbClr val="00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983058" y="78122"/>
            <a:ext cx="1977774" cy="369332"/>
          </a:xfrm>
          <a:prstGeom prst="rect">
            <a:avLst/>
          </a:prstGeom>
          <a:noFill/>
          <a:ln>
            <a:noFill/>
          </a:ln>
        </p:spPr>
        <p:txBody>
          <a:bodyPr wrap="square" rtlCol="0">
            <a:spAutoFit/>
          </a:bodyPr>
          <a:lstStyle/>
          <a:p>
            <a:pPr marL="164127" indent="-164127" fontAlgn="auto">
              <a:spcBef>
                <a:spcPts val="0"/>
              </a:spcBef>
              <a:spcAft>
                <a:spcPts val="0"/>
              </a:spcAft>
            </a:pPr>
            <a:r>
              <a:rPr lang="ja-JP" altLang="en-US" b="1" dirty="0">
                <a:solidFill>
                  <a:srgbClr val="FF0000"/>
                </a:solidFill>
                <a:latin typeface="メイリオ" panose="020B0604030504040204" pitchFamily="50" charset="-128"/>
                <a:ea typeface="メイリオ" panose="020B0604030504040204" pitchFamily="50" charset="-128"/>
              </a:rPr>
              <a:t>事業名を記載 →</a:t>
            </a:r>
            <a:endParaRPr lang="en-US" altLang="ja-JP" b="1" dirty="0">
              <a:solidFill>
                <a:srgbClr val="FF0000"/>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9259437" y="4304576"/>
            <a:ext cx="2672008" cy="646331"/>
          </a:xfrm>
          <a:prstGeom prst="rect">
            <a:avLst/>
          </a:prstGeom>
          <a:noFill/>
          <a:ln>
            <a:noFill/>
          </a:ln>
        </p:spPr>
        <p:txBody>
          <a:bodyPr wrap="square" rtlCol="0">
            <a:spAutoFit/>
          </a:bodyPr>
          <a:lstStyle/>
          <a:p>
            <a:pPr marL="164127" indent="-164127" fontAlgn="auto">
              <a:spcBef>
                <a:spcPts val="0"/>
              </a:spcBef>
              <a:spcAft>
                <a:spcPts val="0"/>
              </a:spcAft>
            </a:pPr>
            <a:r>
              <a:rPr lang="ja-JP" altLang="en-US" b="1" dirty="0">
                <a:solidFill>
                  <a:srgbClr val="FF0000"/>
                </a:solidFill>
                <a:latin typeface="メイリオ" panose="020B0604030504040204" pitchFamily="50" charset="-128"/>
                <a:ea typeface="メイリオ" panose="020B0604030504040204" pitchFamily="50" charset="-128"/>
              </a:rPr>
              <a:t>←スキーム図などの</a:t>
            </a:r>
            <a:endParaRPr lang="en-US" altLang="ja-JP" b="1" dirty="0">
              <a:solidFill>
                <a:srgbClr val="FF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r>
              <a:rPr lang="ja-JP" altLang="en-US" b="1" dirty="0">
                <a:solidFill>
                  <a:srgbClr val="FF0000"/>
                </a:solidFill>
                <a:latin typeface="メイリオ" panose="020B0604030504040204" pitchFamily="50" charset="-128"/>
                <a:ea typeface="メイリオ" panose="020B0604030504040204" pitchFamily="50" charset="-128"/>
              </a:rPr>
              <a:t>　説明図を挿入</a:t>
            </a:r>
            <a:endParaRPr lang="en-US" altLang="ja-JP" b="1"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30709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p:nvPr/>
        </p:nvSpPr>
        <p:spPr>
          <a:xfrm>
            <a:off x="-5284" y="17519"/>
            <a:ext cx="8897763" cy="490538"/>
          </a:xfrm>
          <a:prstGeom prst="rect">
            <a:avLst/>
          </a:prstGeom>
          <a:noFill/>
          <a:ln>
            <a:noFill/>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308">
                <a:solidFill>
                  <a:srgbClr val="4087C8"/>
                </a:solidFill>
                <a:latin typeface="+mj-lt"/>
                <a:ea typeface="+mj-ea"/>
                <a:cs typeface="+mj-cs"/>
              </a:defRPr>
            </a:lvl1pPr>
            <a:lvl2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2pPr>
            <a:lvl3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3pPr>
            <a:lvl4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4pPr>
            <a:lvl5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5pPr>
            <a:lvl6pPr marL="389586"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6pPr>
            <a:lvl7pPr marL="779173"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7pPr>
            <a:lvl8pPr marL="1168759"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8pPr>
            <a:lvl9pPr marL="1558345"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9pPr>
          </a:lstStyle>
          <a:p>
            <a:pPr lvl="0">
              <a:defRPr/>
            </a:pPr>
            <a:r>
              <a:rPr lang="ja-JP" altLang="en-US" sz="3200" dirty="0"/>
              <a:t>積算資料</a:t>
            </a:r>
            <a:endParaRPr kumimoji="1" lang="ja-JP" altLang="en-US" sz="3200" b="0" i="0" strike="noStrike" kern="0" cap="none" spc="0" normalizeH="0" baseline="0" noProof="0" dirty="0">
              <a:ln>
                <a:noFill/>
              </a:ln>
              <a:solidFill>
                <a:srgbClr val="4087C8"/>
              </a:solidFill>
              <a:effectLst/>
              <a:uLnTx/>
              <a:uFillTx/>
              <a:latin typeface="HGP創英角ｺﾞｼｯｸUB" panose="020B0900000000000000" pitchFamily="50" charset="-128"/>
              <a:ea typeface="HGP創英角ｺﾞｼｯｸUB" panose="020B09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062791124"/>
              </p:ext>
            </p:extLst>
          </p:nvPr>
        </p:nvGraphicFramePr>
        <p:xfrm>
          <a:off x="182880" y="777236"/>
          <a:ext cx="8412479" cy="3067398"/>
        </p:xfrm>
        <a:graphic>
          <a:graphicData uri="http://schemas.openxmlformats.org/drawingml/2006/table">
            <a:tbl>
              <a:tblPr firstRow="1" firstCol="1" bandRow="1">
                <a:tableStyleId>{5C22544A-7EE6-4342-B048-85BDC9FD1C3A}</a:tableStyleId>
              </a:tblPr>
              <a:tblGrid>
                <a:gridCol w="1679723">
                  <a:extLst>
                    <a:ext uri="{9D8B030D-6E8A-4147-A177-3AD203B41FA5}">
                      <a16:colId xmlns:a16="http://schemas.microsoft.com/office/drawing/2014/main" val="3159530827"/>
                    </a:ext>
                  </a:extLst>
                </a:gridCol>
                <a:gridCol w="1825312">
                  <a:extLst>
                    <a:ext uri="{9D8B030D-6E8A-4147-A177-3AD203B41FA5}">
                      <a16:colId xmlns:a16="http://schemas.microsoft.com/office/drawing/2014/main" val="1028543410"/>
                    </a:ext>
                  </a:extLst>
                </a:gridCol>
                <a:gridCol w="4907444">
                  <a:extLst>
                    <a:ext uri="{9D8B030D-6E8A-4147-A177-3AD203B41FA5}">
                      <a16:colId xmlns:a16="http://schemas.microsoft.com/office/drawing/2014/main" val="2230356530"/>
                    </a:ext>
                  </a:extLst>
                </a:gridCol>
              </a:tblGrid>
              <a:tr h="511233">
                <a:tc>
                  <a:txBody>
                    <a:bodyPr/>
                    <a:lstStyle/>
                    <a:p>
                      <a:pPr algn="just">
                        <a:spcAft>
                          <a:spcPts val="0"/>
                        </a:spcAft>
                      </a:pPr>
                      <a:r>
                        <a:rPr lang="en-US" sz="1600" kern="100" dirty="0">
                          <a:solidFill>
                            <a:schemeClr val="tx1"/>
                          </a:solidFill>
                          <a:effectLst/>
                        </a:rPr>
                        <a:t> </a:t>
                      </a:r>
                      <a:endParaRPr 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600" kern="100" dirty="0">
                          <a:solidFill>
                            <a:schemeClr val="tx1"/>
                          </a:solidFill>
                          <a:effectLst/>
                          <a:latin typeface="BIZ UDゴシック" panose="020B0400000000000000" pitchFamily="49" charset="-128"/>
                          <a:ea typeface="BIZ UDゴシック" panose="020B0400000000000000" pitchFamily="49" charset="-128"/>
                        </a:rPr>
                        <a:t>金額</a:t>
                      </a:r>
                      <a:endParaRPr lang="ja-JP" sz="16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tc>
                <a:tc>
                  <a:txBody>
                    <a:bodyPr/>
                    <a:lstStyle/>
                    <a:p>
                      <a:pPr algn="ctr">
                        <a:spcAft>
                          <a:spcPts val="0"/>
                        </a:spcAft>
                      </a:pPr>
                      <a:r>
                        <a:rPr lang="ja-JP" altLang="en-US" sz="16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取組の概要</a:t>
                      </a:r>
                      <a:endParaRPr lang="ja-JP" sz="16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177457665"/>
                  </a:ext>
                </a:extLst>
              </a:tr>
              <a:tr h="511233">
                <a:tc>
                  <a:txBody>
                    <a:bodyPr/>
                    <a:lstStyle/>
                    <a:p>
                      <a:pPr algn="just">
                        <a:spcAft>
                          <a:spcPts val="0"/>
                        </a:spcAft>
                      </a:pPr>
                      <a:r>
                        <a:rPr kumimoji="1" lang="ja-JP" altLang="en-US" sz="1600" b="1" kern="100" dirty="0">
                          <a:solidFill>
                            <a:schemeClr val="tx1"/>
                          </a:solidFill>
                          <a:effectLst/>
                          <a:latin typeface="BIZ UDゴシック" panose="020B0400000000000000" pitchFamily="49" charset="-128"/>
                          <a:ea typeface="BIZ UDゴシック" panose="020B0400000000000000" pitchFamily="49" charset="-128"/>
                          <a:cs typeface="+mn-cs"/>
                        </a:rPr>
                        <a:t>〇〇に係る経費</a:t>
                      </a:r>
                      <a:endParaRPr kumimoji="1" lang="ja-JP" sz="1600" b="1" kern="100" dirty="0">
                        <a:solidFill>
                          <a:schemeClr val="tx1"/>
                        </a:solidFill>
                        <a:effectLst/>
                        <a:latin typeface="BIZ UDゴシック" panose="020B0400000000000000" pitchFamily="49" charset="-128"/>
                        <a:ea typeface="BIZ UDゴシック" panose="020B0400000000000000" pitchFamily="49" charset="-128"/>
                        <a:cs typeface="+mn-cs"/>
                      </a:endParaRPr>
                    </a:p>
                  </a:txBody>
                  <a:tcPr marL="68580" marR="68580" marT="0" marB="0"/>
                </a:tc>
                <a:tc>
                  <a:txBody>
                    <a:bodyPr/>
                    <a:lstStyle/>
                    <a:p>
                      <a:pPr marL="0" algn="just" defTabSz="914400" rtl="0" eaLnBrk="1" latinLnBrk="0" hangingPunct="1">
                        <a:spcAft>
                          <a:spcPts val="0"/>
                        </a:spcAft>
                      </a:pPr>
                      <a:r>
                        <a:rPr kumimoji="1" lang="en-US" sz="2000" kern="100" dirty="0">
                          <a:solidFill>
                            <a:schemeClr val="tx1"/>
                          </a:solidFill>
                          <a:effectLst/>
                          <a:latin typeface="+mn-lt"/>
                          <a:ea typeface="+mn-ea"/>
                          <a:cs typeface="+mn-cs"/>
                        </a:rPr>
                        <a:t> </a:t>
                      </a:r>
                      <a:endParaRPr kumimoji="1" lang="ja-JP" sz="2000" kern="100" dirty="0">
                        <a:solidFill>
                          <a:schemeClr val="tx1"/>
                        </a:solidFill>
                        <a:effectLst/>
                        <a:latin typeface="+mn-lt"/>
                        <a:ea typeface="+mn-ea"/>
                        <a:cs typeface="+mn-cs"/>
                      </a:endParaRPr>
                    </a:p>
                  </a:txBody>
                  <a:tcPr marL="68580" marR="68580" marT="0" marB="0"/>
                </a:tc>
                <a:tc>
                  <a:txBody>
                    <a:bodyPr/>
                    <a:lstStyle/>
                    <a:p>
                      <a:pPr algn="just">
                        <a:spcAft>
                          <a:spcPts val="0"/>
                        </a:spcAft>
                      </a:pPr>
                      <a:r>
                        <a:rPr kumimoji="1" lang="en-US" sz="1600" kern="100" dirty="0">
                          <a:solidFill>
                            <a:schemeClr val="tx1"/>
                          </a:solidFill>
                          <a:effectLst/>
                          <a:latin typeface="+mn-lt"/>
                          <a:ea typeface="+mn-ea"/>
                          <a:cs typeface="+mn-cs"/>
                        </a:rPr>
                        <a:t> </a:t>
                      </a:r>
                      <a:endParaRPr kumimoji="1" lang="ja-JP" sz="1600" kern="1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4052059068"/>
                  </a:ext>
                </a:extLst>
              </a:tr>
              <a:tr h="511233">
                <a:tc>
                  <a:txBody>
                    <a:bodyPr/>
                    <a:lstStyle/>
                    <a:p>
                      <a:pPr algn="just">
                        <a:spcAft>
                          <a:spcPts val="0"/>
                        </a:spcAft>
                      </a:pPr>
                      <a:r>
                        <a:rPr kumimoji="1" lang="ja-JP" altLang="en-US" sz="1600" b="1" kern="100" dirty="0">
                          <a:solidFill>
                            <a:schemeClr val="tx1"/>
                          </a:solidFill>
                          <a:effectLst/>
                          <a:latin typeface="BIZ UDゴシック" panose="020B0400000000000000" pitchFamily="49" charset="-128"/>
                          <a:ea typeface="BIZ UDゴシック" panose="020B0400000000000000" pitchFamily="49" charset="-128"/>
                          <a:cs typeface="+mn-cs"/>
                        </a:rPr>
                        <a:t>〇〇に係る経費</a:t>
                      </a:r>
                      <a:endParaRPr kumimoji="1" lang="ja-JP" altLang="ja-JP" sz="1600" b="1" kern="100" dirty="0">
                        <a:solidFill>
                          <a:schemeClr val="tx1"/>
                        </a:solidFill>
                        <a:effectLst/>
                        <a:latin typeface="BIZ UDゴシック" panose="020B0400000000000000" pitchFamily="49" charset="-128"/>
                        <a:ea typeface="BIZ UDゴシック" panose="020B0400000000000000" pitchFamily="49" charset="-128"/>
                        <a:cs typeface="+mn-cs"/>
                      </a:endParaRPr>
                    </a:p>
                  </a:txBody>
                  <a:tcPr marL="68580" marR="68580" marT="0" marB="0"/>
                </a:tc>
                <a:tc>
                  <a:txBody>
                    <a:bodyPr/>
                    <a:lstStyle/>
                    <a:p>
                      <a:pPr marL="0" algn="just" defTabSz="914400" rtl="0" eaLnBrk="1" latinLnBrk="0" hangingPunct="1">
                        <a:spcAft>
                          <a:spcPts val="0"/>
                        </a:spcAft>
                      </a:pPr>
                      <a:r>
                        <a:rPr kumimoji="1" lang="en-US" sz="2000" kern="100" dirty="0">
                          <a:solidFill>
                            <a:schemeClr val="tx1"/>
                          </a:solidFill>
                          <a:effectLst/>
                          <a:latin typeface="+mn-lt"/>
                          <a:ea typeface="+mn-ea"/>
                          <a:cs typeface="+mn-cs"/>
                        </a:rPr>
                        <a:t> </a:t>
                      </a:r>
                      <a:endParaRPr kumimoji="1" lang="ja-JP" sz="2000" kern="100" dirty="0">
                        <a:solidFill>
                          <a:schemeClr val="tx1"/>
                        </a:solidFill>
                        <a:effectLst/>
                        <a:latin typeface="+mn-lt"/>
                        <a:ea typeface="+mn-ea"/>
                        <a:cs typeface="+mn-cs"/>
                      </a:endParaRPr>
                    </a:p>
                  </a:txBody>
                  <a:tcPr marL="68580" marR="68580" marT="0" marB="0"/>
                </a:tc>
                <a:tc>
                  <a:txBody>
                    <a:bodyPr/>
                    <a:lstStyle/>
                    <a:p>
                      <a:pPr algn="just">
                        <a:spcAft>
                          <a:spcPts val="0"/>
                        </a:spcAft>
                      </a:pPr>
                      <a:r>
                        <a:rPr kumimoji="1" lang="en-US" sz="1600" kern="100" dirty="0">
                          <a:solidFill>
                            <a:schemeClr val="tx1"/>
                          </a:solidFill>
                          <a:effectLst/>
                          <a:latin typeface="+mn-lt"/>
                          <a:ea typeface="+mn-ea"/>
                          <a:cs typeface="+mn-cs"/>
                        </a:rPr>
                        <a:t> </a:t>
                      </a:r>
                      <a:endParaRPr kumimoji="1" lang="ja-JP" sz="1600" kern="1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768338694"/>
                  </a:ext>
                </a:extLst>
              </a:tr>
              <a:tr h="511233">
                <a:tc>
                  <a:txBody>
                    <a:bodyPr/>
                    <a:lstStyle/>
                    <a:p>
                      <a:pPr algn="just">
                        <a:spcAft>
                          <a:spcPts val="0"/>
                        </a:spcAft>
                      </a:pPr>
                      <a:r>
                        <a:rPr kumimoji="1" lang="ja-JP" altLang="en-US" sz="1600" b="1" kern="100" dirty="0">
                          <a:solidFill>
                            <a:schemeClr val="tx1"/>
                          </a:solidFill>
                          <a:effectLst/>
                          <a:latin typeface="BIZ UDゴシック" panose="020B0400000000000000" pitchFamily="49" charset="-128"/>
                          <a:ea typeface="BIZ UDゴシック" panose="020B0400000000000000" pitchFamily="49" charset="-128"/>
                          <a:cs typeface="+mn-cs"/>
                        </a:rPr>
                        <a:t>〇〇に係る経費</a:t>
                      </a:r>
                      <a:endParaRPr kumimoji="1" lang="ja-JP" altLang="ja-JP" sz="1600" b="1" kern="100" dirty="0">
                        <a:solidFill>
                          <a:schemeClr val="tx1"/>
                        </a:solidFill>
                        <a:effectLst/>
                        <a:latin typeface="BIZ UDゴシック" panose="020B0400000000000000" pitchFamily="49" charset="-128"/>
                        <a:ea typeface="BIZ UDゴシック" panose="020B0400000000000000" pitchFamily="49" charset="-128"/>
                        <a:cs typeface="+mn-cs"/>
                      </a:endParaRPr>
                    </a:p>
                  </a:txBody>
                  <a:tcPr marL="68580" marR="68580" marT="0" marB="0"/>
                </a:tc>
                <a:tc>
                  <a:txBody>
                    <a:bodyPr/>
                    <a:lstStyle/>
                    <a:p>
                      <a:pPr marL="0" algn="just" defTabSz="914400" rtl="0" eaLnBrk="1" latinLnBrk="0" hangingPunct="1">
                        <a:spcAft>
                          <a:spcPts val="0"/>
                        </a:spcAft>
                      </a:pPr>
                      <a:r>
                        <a:rPr kumimoji="1" lang="en-US" sz="2000" kern="100" dirty="0">
                          <a:solidFill>
                            <a:schemeClr val="tx1"/>
                          </a:solidFill>
                          <a:effectLst/>
                          <a:latin typeface="+mn-lt"/>
                          <a:ea typeface="+mn-ea"/>
                          <a:cs typeface="+mn-cs"/>
                        </a:rPr>
                        <a:t> </a:t>
                      </a:r>
                      <a:endParaRPr kumimoji="1" lang="ja-JP" sz="2000" kern="100" dirty="0">
                        <a:solidFill>
                          <a:schemeClr val="tx1"/>
                        </a:solidFill>
                        <a:effectLst/>
                        <a:latin typeface="+mn-lt"/>
                        <a:ea typeface="+mn-ea"/>
                        <a:cs typeface="+mn-cs"/>
                      </a:endParaRPr>
                    </a:p>
                  </a:txBody>
                  <a:tcPr marL="68580" marR="68580" marT="0" marB="0"/>
                </a:tc>
                <a:tc>
                  <a:txBody>
                    <a:bodyPr/>
                    <a:lstStyle/>
                    <a:p>
                      <a:pPr algn="just">
                        <a:spcAft>
                          <a:spcPts val="0"/>
                        </a:spcAft>
                      </a:pPr>
                      <a:r>
                        <a:rPr kumimoji="1" lang="en-US" sz="1600" kern="100" dirty="0">
                          <a:solidFill>
                            <a:schemeClr val="tx1"/>
                          </a:solidFill>
                          <a:effectLst/>
                          <a:latin typeface="+mn-lt"/>
                          <a:ea typeface="+mn-ea"/>
                          <a:cs typeface="+mn-cs"/>
                        </a:rPr>
                        <a:t> </a:t>
                      </a:r>
                      <a:endParaRPr kumimoji="1" lang="ja-JP" sz="1600" kern="1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1491273256"/>
                  </a:ext>
                </a:extLst>
              </a:tr>
              <a:tr h="511233">
                <a:tc>
                  <a:txBody>
                    <a:bodyPr/>
                    <a:lstStyle/>
                    <a:p>
                      <a:pPr algn="ctr">
                        <a:spcAft>
                          <a:spcPts val="0"/>
                        </a:spcAft>
                      </a:pPr>
                      <a:r>
                        <a:rPr lang="ja-JP" sz="1600" kern="100" dirty="0">
                          <a:solidFill>
                            <a:schemeClr val="tx1"/>
                          </a:solidFill>
                          <a:effectLst/>
                          <a:latin typeface="BIZ UDゴシック" panose="020B0400000000000000" pitchFamily="49" charset="-128"/>
                          <a:ea typeface="BIZ UDゴシック" panose="020B0400000000000000" pitchFamily="49" charset="-128"/>
                        </a:rPr>
                        <a:t>合計</a:t>
                      </a:r>
                      <a:endParaRPr lang="ja-JP" sz="16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tc>
                <a:tc>
                  <a:txBody>
                    <a:bodyPr/>
                    <a:lstStyle/>
                    <a:p>
                      <a:pPr marL="0" algn="just" defTabSz="914400" rtl="0" eaLnBrk="1" latinLnBrk="0" hangingPunct="1">
                        <a:spcAft>
                          <a:spcPts val="0"/>
                        </a:spcAft>
                      </a:pPr>
                      <a:r>
                        <a:rPr kumimoji="1" lang="en-US" sz="2000" kern="100" dirty="0">
                          <a:solidFill>
                            <a:schemeClr val="tx1"/>
                          </a:solidFill>
                          <a:effectLst/>
                          <a:latin typeface="+mn-lt"/>
                          <a:ea typeface="+mn-ea"/>
                          <a:cs typeface="+mn-cs"/>
                        </a:rPr>
                        <a:t> </a:t>
                      </a:r>
                      <a:endParaRPr kumimoji="1" lang="ja-JP" sz="2000" kern="100" dirty="0">
                        <a:solidFill>
                          <a:schemeClr val="tx1"/>
                        </a:solidFill>
                        <a:effectLst/>
                        <a:latin typeface="+mn-lt"/>
                        <a:ea typeface="+mn-ea"/>
                        <a:cs typeface="+mn-cs"/>
                      </a:endParaRPr>
                    </a:p>
                  </a:txBody>
                  <a:tcPr marL="68580" marR="68580" marT="0" marB="0"/>
                </a:tc>
                <a:tc>
                  <a:txBody>
                    <a:bodyPr/>
                    <a:lstStyle/>
                    <a:p>
                      <a:pPr algn="just">
                        <a:spcAft>
                          <a:spcPts val="0"/>
                        </a:spcAft>
                      </a:pPr>
                      <a:r>
                        <a:rPr kumimoji="1" lang="en-US" sz="1600" kern="100" dirty="0">
                          <a:solidFill>
                            <a:schemeClr val="tx1"/>
                          </a:solidFill>
                          <a:effectLst/>
                          <a:latin typeface="+mn-lt"/>
                          <a:ea typeface="+mn-ea"/>
                          <a:cs typeface="+mn-cs"/>
                        </a:rPr>
                        <a:t> </a:t>
                      </a:r>
                      <a:endParaRPr kumimoji="1" lang="ja-JP" sz="1600" kern="1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2974420475"/>
                  </a:ext>
                </a:extLst>
              </a:tr>
              <a:tr h="511233">
                <a:tc>
                  <a:txBody>
                    <a:bodyPr/>
                    <a:lstStyle/>
                    <a:p>
                      <a:pPr marL="0" algn="ctr" defTabSz="914400" rtl="0" eaLnBrk="1" latinLnBrk="0" hangingPunct="1">
                        <a:spcAft>
                          <a:spcPts val="0"/>
                        </a:spcAft>
                      </a:pPr>
                      <a:r>
                        <a:rPr kumimoji="1" lang="ja-JP" altLang="en-US" sz="1600" b="1" kern="100" dirty="0">
                          <a:solidFill>
                            <a:schemeClr val="tx1"/>
                          </a:solidFill>
                          <a:effectLst/>
                          <a:latin typeface="BIZ UDゴシック" panose="020B0400000000000000" pitchFamily="49" charset="-128"/>
                          <a:ea typeface="BIZ UDゴシック" panose="020B0400000000000000" pitchFamily="49" charset="-128"/>
                          <a:cs typeface="+mn-cs"/>
                        </a:rPr>
                        <a:t>うち、実証調査の支援要望経費</a:t>
                      </a:r>
                      <a:endParaRPr kumimoji="1" lang="ja-JP" sz="1600" b="1" kern="100" dirty="0">
                        <a:solidFill>
                          <a:schemeClr val="tx1"/>
                        </a:solidFill>
                        <a:effectLst/>
                        <a:latin typeface="BIZ UDゴシック" panose="020B0400000000000000" pitchFamily="49" charset="-128"/>
                        <a:ea typeface="BIZ UDゴシック" panose="020B0400000000000000" pitchFamily="49" charset="-128"/>
                        <a:cs typeface="+mn-cs"/>
                      </a:endParaRPr>
                    </a:p>
                  </a:txBody>
                  <a:tcPr marL="68580" marR="68580" marT="0" marB="0"/>
                </a:tc>
                <a:tc>
                  <a:txBody>
                    <a:bodyPr/>
                    <a:lstStyle/>
                    <a:p>
                      <a:pPr marL="0" algn="just" defTabSz="914400" rtl="0" eaLnBrk="1" latinLnBrk="0" hangingPunct="1">
                        <a:spcAft>
                          <a:spcPts val="0"/>
                        </a:spcAft>
                      </a:pPr>
                      <a:endParaRPr kumimoji="1" lang="ja-JP" sz="2000" kern="100" dirty="0">
                        <a:solidFill>
                          <a:schemeClr val="tx1"/>
                        </a:solidFill>
                        <a:effectLst/>
                        <a:latin typeface="+mn-lt"/>
                        <a:ea typeface="+mn-ea"/>
                        <a:cs typeface="+mn-cs"/>
                      </a:endParaRPr>
                    </a:p>
                  </a:txBody>
                  <a:tcPr marL="68580" marR="68580" marT="0" marB="0"/>
                </a:tc>
                <a:tc>
                  <a:txBody>
                    <a:bodyPr/>
                    <a:lstStyle/>
                    <a:p>
                      <a:pPr algn="just">
                        <a:spcAft>
                          <a:spcPts val="0"/>
                        </a:spcAft>
                      </a:pPr>
                      <a:endParaRPr kumimoji="1" lang="ja-JP" sz="1600" kern="1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2584937602"/>
                  </a:ext>
                </a:extLst>
              </a:tr>
            </a:tbl>
          </a:graphicData>
        </a:graphic>
      </p:graphicFrame>
    </p:spTree>
    <p:extLst>
      <p:ext uri="{BB962C8B-B14F-4D97-AF65-F5344CB8AC3E}">
        <p14:creationId xmlns:p14="http://schemas.microsoft.com/office/powerpoint/2010/main" val="3759868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p:nvPr/>
        </p:nvSpPr>
        <p:spPr>
          <a:xfrm>
            <a:off x="-5284" y="17519"/>
            <a:ext cx="8897763" cy="490538"/>
          </a:xfrm>
          <a:prstGeom prst="rect">
            <a:avLst/>
          </a:prstGeom>
          <a:noFill/>
          <a:ln>
            <a:noFill/>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308">
                <a:solidFill>
                  <a:srgbClr val="4087C8"/>
                </a:solidFill>
                <a:latin typeface="+mj-lt"/>
                <a:ea typeface="+mj-ea"/>
                <a:cs typeface="+mj-cs"/>
              </a:defRPr>
            </a:lvl1pPr>
            <a:lvl2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2pPr>
            <a:lvl3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3pPr>
            <a:lvl4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4pPr>
            <a:lvl5pPr algn="l" rtl="0" eaLnBrk="0" fontAlgn="base" hangingPunct="0">
              <a:spcBef>
                <a:spcPct val="0"/>
              </a:spcBef>
              <a:spcAft>
                <a:spcPct val="0"/>
              </a:spcAft>
              <a:defRPr kumimoji="1" sz="2308">
                <a:solidFill>
                  <a:srgbClr val="4087C8"/>
                </a:solidFill>
                <a:latin typeface="HGP創英角ｺﾞｼｯｸUB" pitchFamily="50" charset="-128"/>
                <a:ea typeface="ＭＳ Ｐゴシック" pitchFamily="50" charset="-128"/>
              </a:defRPr>
            </a:lvl5pPr>
            <a:lvl6pPr marL="389586"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6pPr>
            <a:lvl7pPr marL="779173"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7pPr>
            <a:lvl8pPr marL="1168759"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8pPr>
            <a:lvl9pPr marL="1558345" algn="l" rtl="0" fontAlgn="base">
              <a:spcBef>
                <a:spcPct val="0"/>
              </a:spcBef>
              <a:spcAft>
                <a:spcPct val="0"/>
              </a:spcAft>
              <a:defRPr kumimoji="1" sz="2386">
                <a:solidFill>
                  <a:srgbClr val="4087C8"/>
                </a:solidFill>
                <a:latin typeface="HGP創英角ｺﾞｼｯｸUB" pitchFamily="50" charset="-128"/>
                <a:ea typeface="ＭＳ Ｐゴシック" pitchFamily="50" charset="-128"/>
              </a:defRPr>
            </a:lvl9pPr>
          </a:lstStyle>
          <a:p>
            <a:pPr>
              <a:defRPr/>
            </a:pPr>
            <a:r>
              <a:rPr lang="ja-JP" altLang="en-US" sz="1800" dirty="0"/>
              <a:t>　〇〇〇〇実証調査</a:t>
            </a:r>
            <a:endParaRPr lang="ja-JP" altLang="en-US" sz="1800" kern="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p:cNvSpPr txBox="1"/>
          <p:nvPr/>
        </p:nvSpPr>
        <p:spPr>
          <a:xfrm>
            <a:off x="0" y="2781608"/>
            <a:ext cx="4815840" cy="3046988"/>
          </a:xfrm>
          <a:prstGeom prst="rect">
            <a:avLst/>
          </a:prstGeom>
          <a:noFill/>
          <a:ln>
            <a:noFill/>
          </a:ln>
        </p:spPr>
        <p:txBody>
          <a:bodyPr wrap="square" lIns="46800" rIns="46800" rtlCol="0">
            <a:spAutoFit/>
          </a:bodyPr>
          <a:lstStyle/>
          <a:p>
            <a:pPr marL="164127" indent="-164127"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＜取組の詳細＞</a:t>
            </a: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〇　○○ではこれまで、○○のような形で○○などの取組を進めてきている。</a:t>
            </a: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　　一方、○○の開催に際し、○○等が課題となっており、事業の実施に際しては、〇〇における〇〇には留意点が多々ある。</a:t>
            </a: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　このため、○○という先進的な取組を行ってきた〇〇の取組（先進性）を、他の地方公共団体や学校においても取り組みやすくするため、汎用性のある応用可能な形で〇〇として取りまとめ、その使用方法も含め、〇〇として広報啓発する。</a:t>
            </a:r>
            <a:endParaRPr lang="en-US" altLang="ja-JP" sz="1600" b="1" dirty="0">
              <a:solidFill>
                <a:srgbClr val="000000"/>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41375" y="613781"/>
            <a:ext cx="9040495" cy="2062103"/>
          </a:xfrm>
          <a:prstGeom prst="rect">
            <a:avLst/>
          </a:prstGeom>
          <a:noFill/>
          <a:ln>
            <a:solidFill>
              <a:schemeClr val="tx1"/>
            </a:solidFill>
          </a:ln>
        </p:spPr>
        <p:txBody>
          <a:bodyPr wrap="square" lIns="91440" tIns="45720" rIns="91440" bIns="45720" rtlCol="0" anchor="t">
            <a:spAutoFit/>
          </a:bodyPr>
          <a:lstStyle/>
          <a:p>
            <a:pPr marL="163830" indent="-163830"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＜取組概要＞</a:t>
            </a:r>
            <a:endParaRPr lang="en-US" altLang="ja-JP" sz="1600" dirty="0">
              <a:solidFill>
                <a:srgbClr val="000000"/>
              </a:solidFill>
              <a:latin typeface="メイリオ" panose="020B0604030504040204" pitchFamily="50" charset="-128"/>
              <a:ea typeface="メイリオ" panose="020B0604030504040204" pitchFamily="50" charset="-128"/>
            </a:endParaRPr>
          </a:p>
          <a:p>
            <a:pPr marL="266700" indent="-238125" fontAlgn="auto">
              <a:spcBef>
                <a:spcPts val="0"/>
              </a:spcBef>
              <a:spcAft>
                <a:spcPts val="0"/>
              </a:spcAft>
            </a:pPr>
            <a:r>
              <a:rPr lang="ja-JP" altLang="en-US" sz="1600" dirty="0">
                <a:solidFill>
                  <a:srgbClr val="000000"/>
                </a:solidFill>
                <a:latin typeface="メイリオ"/>
                <a:ea typeface="メイリオ"/>
              </a:rPr>
              <a:t>○</a:t>
            </a:r>
            <a:r>
              <a:rPr lang="en-US" altLang="ja-JP" sz="1600" dirty="0">
                <a:solidFill>
                  <a:srgbClr val="000000"/>
                </a:solidFill>
                <a:latin typeface="メイリオ"/>
                <a:ea typeface="メイリオ"/>
              </a:rPr>
              <a:t>【</a:t>
            </a:r>
            <a:r>
              <a:rPr lang="ja-JP" altLang="en-US" sz="1600" dirty="0">
                <a:solidFill>
                  <a:srgbClr val="000000"/>
                </a:solidFill>
                <a:latin typeface="メイリオ"/>
                <a:ea typeface="メイリオ"/>
              </a:rPr>
              <a:t>メイリオ　</a:t>
            </a:r>
            <a:r>
              <a:rPr lang="en-US" altLang="ja-JP" sz="1600" dirty="0">
                <a:solidFill>
                  <a:srgbClr val="000000"/>
                </a:solidFill>
                <a:latin typeface="メイリオ"/>
                <a:ea typeface="メイリオ"/>
              </a:rPr>
              <a:t>16</a:t>
            </a:r>
            <a:r>
              <a:rPr lang="ja-JP" altLang="en-US" sz="1600" dirty="0">
                <a:solidFill>
                  <a:srgbClr val="000000"/>
                </a:solidFill>
                <a:latin typeface="メイリオ"/>
                <a:ea typeface="メイリオ"/>
              </a:rPr>
              <a:t>ポイント</a:t>
            </a:r>
            <a:r>
              <a:rPr lang="en-US" altLang="ja-JP" sz="1600" dirty="0">
                <a:solidFill>
                  <a:srgbClr val="000000"/>
                </a:solidFill>
                <a:latin typeface="メイリオ"/>
                <a:ea typeface="メイリオ"/>
              </a:rPr>
              <a:t>】</a:t>
            </a:r>
          </a:p>
          <a:p>
            <a:pPr marL="266700" indent="-238125" fontAlgn="auto">
              <a:spcBef>
                <a:spcPts val="0"/>
              </a:spcBef>
              <a:spcAft>
                <a:spcPts val="0"/>
              </a:spcAft>
            </a:pPr>
            <a:r>
              <a:rPr lang="ja-JP" altLang="en-US" sz="1600" dirty="0">
                <a:solidFill>
                  <a:srgbClr val="000000"/>
                </a:solidFill>
                <a:latin typeface="メイリオ"/>
                <a:ea typeface="メイリオ"/>
              </a:rPr>
              <a:t>　</a:t>
            </a:r>
            <a:r>
              <a:rPr lang="en-US" altLang="ja-JP" sz="1600" dirty="0">
                <a:solidFill>
                  <a:srgbClr val="000000"/>
                </a:solidFill>
                <a:latin typeface="メイリオ"/>
                <a:ea typeface="メイリオ"/>
              </a:rPr>
              <a:t>※</a:t>
            </a:r>
            <a:r>
              <a:rPr lang="ja-JP" altLang="en-US" sz="1600" dirty="0">
                <a:solidFill>
                  <a:srgbClr val="000000"/>
                </a:solidFill>
                <a:latin typeface="メイリオ"/>
                <a:ea typeface="メイリオ"/>
              </a:rPr>
              <a:t>現状の課題、心のバリアフリーの積極的拡大には至っていない理由、</a:t>
            </a:r>
            <a:endParaRPr lang="en-US" altLang="ja-JP" sz="1600" dirty="0">
              <a:solidFill>
                <a:srgbClr val="000000"/>
              </a:solidFill>
              <a:latin typeface="メイリオ"/>
              <a:ea typeface="メイリオ"/>
            </a:endParaRPr>
          </a:p>
          <a:p>
            <a:pPr marL="266700" indent="-238125" fontAlgn="auto">
              <a:spcBef>
                <a:spcPts val="0"/>
              </a:spcBef>
              <a:spcAft>
                <a:spcPts val="0"/>
              </a:spcAft>
            </a:pPr>
            <a:r>
              <a:rPr lang="ja-JP" altLang="en-US" sz="1600" dirty="0">
                <a:solidFill>
                  <a:srgbClr val="000000"/>
                </a:solidFill>
                <a:latin typeface="メイリオ"/>
                <a:ea typeface="メイリオ"/>
              </a:rPr>
              <a:t>　　取組に向けた概要等を記載。</a:t>
            </a:r>
            <a:endParaRPr lang="en-US" altLang="ja-JP" sz="1600" dirty="0">
              <a:solidFill>
                <a:srgbClr val="000000"/>
              </a:solidFill>
              <a:latin typeface="メイリオ"/>
              <a:ea typeface="メイリオ"/>
            </a:endParaRPr>
          </a:p>
          <a:p>
            <a:pPr marL="266700" indent="-238125" fontAlgn="auto">
              <a:spcBef>
                <a:spcPts val="0"/>
              </a:spcBef>
              <a:spcAft>
                <a:spcPts val="0"/>
              </a:spcAft>
            </a:pPr>
            <a:r>
              <a:rPr lang="ja-JP" altLang="en-US" sz="1600" dirty="0">
                <a:solidFill>
                  <a:srgbClr val="000000"/>
                </a:solidFill>
                <a:latin typeface="メイリオ"/>
                <a:ea typeface="メイリオ"/>
              </a:rPr>
              <a:t>　（以下、記載例）</a:t>
            </a:r>
            <a:br>
              <a:rPr lang="en-US" altLang="ja-JP" sz="1600" dirty="0">
                <a:solidFill>
                  <a:srgbClr val="000000"/>
                </a:solidFill>
                <a:latin typeface="メイリオ"/>
                <a:ea typeface="メイリオ"/>
              </a:rPr>
            </a:br>
            <a:r>
              <a:rPr lang="ja-JP" altLang="en-US" sz="1600" dirty="0">
                <a:solidFill>
                  <a:srgbClr val="000000"/>
                </a:solidFill>
                <a:latin typeface="メイリオ"/>
                <a:ea typeface="メイリオ"/>
              </a:rPr>
              <a:t>現状○○の取組については、○○等の理由により、積極的拡大には至っていない。</a:t>
            </a:r>
            <a:endParaRPr lang="en-US" altLang="ja-JP" sz="1600" dirty="0">
              <a:solidFill>
                <a:srgbClr val="000000"/>
              </a:solidFill>
              <a:latin typeface="メイリオ"/>
              <a:ea typeface="メイリオ"/>
            </a:endParaRPr>
          </a:p>
          <a:p>
            <a:pPr marL="266700" indent="-238125" fontAlgn="auto">
              <a:spcBef>
                <a:spcPts val="0"/>
              </a:spcBef>
              <a:spcAft>
                <a:spcPts val="0"/>
              </a:spcAft>
            </a:pPr>
            <a:r>
              <a:rPr lang="ja-JP" altLang="en-US" sz="1600" dirty="0">
                <a:solidFill>
                  <a:srgbClr val="000000"/>
                </a:solidFill>
                <a:latin typeface="メイリオ"/>
                <a:ea typeface="メイリオ"/>
              </a:rPr>
              <a:t>　　そこで、○○でこれまで積極的にすすめられてきた、○○などについて、他の事業者等にとっても取り組みやすく応用可能な形で実施できるよう○○を行う。</a:t>
            </a:r>
          </a:p>
        </p:txBody>
      </p:sp>
      <p:sp>
        <p:nvSpPr>
          <p:cNvPr id="5" name="正方形/長方形 4"/>
          <p:cNvSpPr/>
          <p:nvPr/>
        </p:nvSpPr>
        <p:spPr>
          <a:xfrm>
            <a:off x="4815839" y="2781608"/>
            <a:ext cx="4076639" cy="3504892"/>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スキーム図など</a:t>
            </a:r>
            <a:r>
              <a:rPr lang="ja-JP" altLang="en-US" sz="1400">
                <a:solidFill>
                  <a:schemeClr val="tx1"/>
                </a:solidFill>
              </a:rPr>
              <a:t>の説明図</a:t>
            </a:r>
            <a:endParaRPr lang="en-US" altLang="ja-JP" sz="1400" dirty="0">
              <a:solidFill>
                <a:schemeClr val="tx1"/>
              </a:solidFill>
            </a:endParaRPr>
          </a:p>
        </p:txBody>
      </p:sp>
      <p:sp>
        <p:nvSpPr>
          <p:cNvPr id="6" name="テキスト ボックス 5"/>
          <p:cNvSpPr txBox="1"/>
          <p:nvPr/>
        </p:nvSpPr>
        <p:spPr>
          <a:xfrm>
            <a:off x="-5284" y="6180541"/>
            <a:ext cx="4678743" cy="584775"/>
          </a:xfrm>
          <a:prstGeom prst="rect">
            <a:avLst/>
          </a:prstGeom>
          <a:noFill/>
          <a:ln>
            <a:noFill/>
          </a:ln>
        </p:spPr>
        <p:txBody>
          <a:bodyPr wrap="square" lIns="46800" rIns="46800" rtlCol="0">
            <a:spAutoFit/>
          </a:bodyPr>
          <a:lstStyle/>
          <a:p>
            <a:pPr marL="164127" indent="-164127"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＜事業実施期間＞</a:t>
            </a:r>
            <a:endParaRPr lang="en-US" altLang="ja-JP" sz="1600" dirty="0">
              <a:solidFill>
                <a:srgbClr val="000000"/>
              </a:solidFill>
              <a:latin typeface="メイリオ" panose="020B0604030504040204" pitchFamily="50" charset="-128"/>
              <a:ea typeface="メイリオ" panose="020B0604030504040204" pitchFamily="50" charset="-128"/>
            </a:endParaRPr>
          </a:p>
          <a:p>
            <a:pPr marL="164127" indent="-164127" fontAlgn="auto">
              <a:spcBef>
                <a:spcPts val="0"/>
              </a:spcBef>
              <a:spcAft>
                <a:spcPts val="0"/>
              </a:spcAft>
            </a:pPr>
            <a:r>
              <a:rPr lang="ja-JP" altLang="en-US" sz="1600" dirty="0">
                <a:solidFill>
                  <a:srgbClr val="000000"/>
                </a:solidFill>
                <a:latin typeface="メイリオ" panose="020B0604030504040204" pitchFamily="50" charset="-128"/>
                <a:ea typeface="メイリオ" panose="020B0604030504040204" pitchFamily="50" charset="-128"/>
              </a:rPr>
              <a:t>　〇〇年〇〇月～〇〇年〇〇月</a:t>
            </a:r>
            <a:endParaRPr lang="en-US" altLang="ja-JP" sz="1600" dirty="0">
              <a:solidFill>
                <a:srgbClr val="00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8319806" y="0"/>
            <a:ext cx="824194" cy="338554"/>
          </a:xfrm>
          <a:prstGeom prst="rect">
            <a:avLst/>
          </a:prstGeom>
          <a:solidFill>
            <a:srgbClr val="FFFF00"/>
          </a:solidFill>
        </p:spPr>
        <p:txBody>
          <a:bodyPr wrap="square" rtlCol="0">
            <a:spAutoFit/>
          </a:bodyPr>
          <a:lstStyle/>
          <a:p>
            <a:r>
              <a:rPr kumimoji="1" lang="ja-JP" altLang="en-US" sz="1600" b="1" dirty="0">
                <a:solidFill>
                  <a:srgbClr val="FF0000"/>
                </a:solidFill>
              </a:rPr>
              <a:t>記載例</a:t>
            </a:r>
          </a:p>
        </p:txBody>
      </p:sp>
    </p:spTree>
    <p:extLst>
      <p:ext uri="{BB962C8B-B14F-4D97-AF65-F5344CB8AC3E}">
        <p14:creationId xmlns:p14="http://schemas.microsoft.com/office/powerpoint/2010/main" val="3893819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1197</TotalTime>
  <Words>314</Words>
  <Application>Microsoft Office PowerPoint</Application>
  <PresentationFormat>画面に合わせる (4:3)</PresentationFormat>
  <Paragraphs>56</Paragraphs>
  <Slides>3</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BIZ UDゴシック</vt:lpstr>
      <vt:lpstr>HGP創英角ｺﾞｼｯｸUB</vt:lpstr>
      <vt:lpstr>メイリオ</vt:lpstr>
      <vt:lpstr>游明朝</vt:lpstr>
      <vt:lpstr>Arial</vt:lpstr>
      <vt:lpstr>Calibri</vt:lpstr>
      <vt:lpstr>Times New Roman</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レビューシート事業名</dc:title>
  <dc:creator>なし</dc:creator>
  <cp:lastModifiedBy>近藤孝則</cp:lastModifiedBy>
  <cp:revision>35</cp:revision>
  <cp:lastPrinted>2023-09-06T10:47:14Z</cp:lastPrinted>
  <dcterms:created xsi:type="dcterms:W3CDTF">2017-02-28T05:08:27Z</dcterms:created>
  <dcterms:modified xsi:type="dcterms:W3CDTF">2023-09-07T01:09:29Z</dcterms:modified>
</cp:coreProperties>
</file>